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IBM Plex Sans"/>
      <p:regular r:id="rId37"/>
      <p:bold r:id="rId38"/>
      <p:italic r:id="rId39"/>
      <p:boldItalic r:id="rId40"/>
    </p:embeddedFont>
    <p:embeddedFont>
      <p:font typeface="IBM Plex Sans Light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IBM Plex Sans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EEE387-F125-4BC0-B383-871EB36D9BFF}">
  <a:tblStyle styleId="{B9EEE387-F125-4BC0-B383-871EB36D9B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Italic.fntdata"/><Relationship Id="rId42" Type="http://schemas.openxmlformats.org/officeDocument/2006/relationships/font" Target="fonts/IBMPlexSansLight-bold.fntdata"/><Relationship Id="rId41" Type="http://schemas.openxmlformats.org/officeDocument/2006/relationships/font" Target="fonts/IBMPlexSansLight-regular.fntdata"/><Relationship Id="rId44" Type="http://schemas.openxmlformats.org/officeDocument/2006/relationships/font" Target="fonts/IBMPlexSansLight-boldItalic.fntdata"/><Relationship Id="rId43" Type="http://schemas.openxmlformats.org/officeDocument/2006/relationships/font" Target="fonts/IBMPlexSansLight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IBMPlexSansExtra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IBMPlexSans-regular.fntdata"/><Relationship Id="rId36" Type="http://schemas.openxmlformats.org/officeDocument/2006/relationships/slide" Target="slides/slide30.xml"/><Relationship Id="rId39" Type="http://schemas.openxmlformats.org/officeDocument/2006/relationships/font" Target="fonts/IBMPlexSans-italic.fntdata"/><Relationship Id="rId38" Type="http://schemas.openxmlformats.org/officeDocument/2006/relationships/font" Target="fonts/IBMPlexSans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ExtraLight-italic.fntdata"/><Relationship Id="rId50" Type="http://schemas.openxmlformats.org/officeDocument/2006/relationships/font" Target="fonts/IBMPlexSansExtraLight-bold.fntdata"/><Relationship Id="rId52" Type="http://schemas.openxmlformats.org/officeDocument/2006/relationships/font" Target="fonts/IBMPlexSansExtra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22b1a2ec0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g122b1a2e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249a3b48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249a3b48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249a3b48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249a3b48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ff83b7d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ff83b7d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249a3b48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249a3b48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249a3b48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249a3b48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249a3b48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249a3b48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ff83b7d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ff83b7d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249a3b48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249a3b48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249a3b48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249a3b48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249a3b481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249a3b48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3249a3b4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13249a3b4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ff83b7d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ff83b7d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249a3b48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249a3b48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249a3b48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249a3b48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249a3b48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249a3b48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ff83b7d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ff83b7d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249a3b48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249a3b48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ff83b7d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ff83b7d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49a3b48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249a3b48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249a3b48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249a3b48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2f2991ca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2f2991ca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38e6058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338e6058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249a3b48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249a3b48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6007826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6007826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38e60582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38e6058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2f2991ca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2f2991ca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ff83b7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ff83b7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249a3b48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249a3b48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f83b7d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f83b7d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081E30"/>
                </a:solidFill>
              </a:defRPr>
            </a:lvl1pPr>
            <a:lvl2pPr lvl="1">
              <a:buNone/>
              <a:defRPr>
                <a:solidFill>
                  <a:srgbClr val="081E30"/>
                </a:solidFill>
              </a:defRPr>
            </a:lvl2pPr>
            <a:lvl3pPr lvl="2">
              <a:buNone/>
              <a:defRPr>
                <a:solidFill>
                  <a:srgbClr val="081E30"/>
                </a:solidFill>
              </a:defRPr>
            </a:lvl3pPr>
            <a:lvl4pPr lvl="3">
              <a:buNone/>
              <a:defRPr>
                <a:solidFill>
                  <a:srgbClr val="081E30"/>
                </a:solidFill>
              </a:defRPr>
            </a:lvl4pPr>
            <a:lvl5pPr lvl="4">
              <a:buNone/>
              <a:defRPr>
                <a:solidFill>
                  <a:srgbClr val="081E30"/>
                </a:solidFill>
              </a:defRPr>
            </a:lvl5pPr>
            <a:lvl6pPr lvl="5">
              <a:buNone/>
              <a:defRPr>
                <a:solidFill>
                  <a:srgbClr val="081E30"/>
                </a:solidFill>
              </a:defRPr>
            </a:lvl6pPr>
            <a:lvl7pPr lvl="6">
              <a:buNone/>
              <a:defRPr>
                <a:solidFill>
                  <a:srgbClr val="081E30"/>
                </a:solidFill>
              </a:defRPr>
            </a:lvl7pPr>
            <a:lvl8pPr lvl="7">
              <a:buNone/>
              <a:defRPr>
                <a:solidFill>
                  <a:srgbClr val="081E30"/>
                </a:solidFill>
              </a:defRPr>
            </a:lvl8pPr>
            <a:lvl9pPr lvl="8">
              <a:buNone/>
              <a:defRPr>
                <a:solidFill>
                  <a:srgbClr val="081E3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25" y="0"/>
            <a:ext cx="9144000" cy="188700"/>
          </a:xfrm>
          <a:prstGeom prst="rect">
            <a:avLst/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50" y="20654"/>
            <a:ext cx="116925" cy="1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escrição de seção 1">
  <p:cSld name="SECTION_TITLE_AND_DESCRIPTION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081E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265500" y="15979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65500" y="33819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5431650" y="3001700"/>
            <a:ext cx="285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Computação Forense</a:t>
            </a:r>
            <a:endParaRPr sz="25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9101" y="832349"/>
            <a:ext cx="1557800" cy="196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1">
    <p:bg>
      <p:bgPr>
        <a:solidFill>
          <a:srgbClr val="081E3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93101" y="676274"/>
            <a:ext cx="1557800" cy="196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 1">
  <p:cSld name="CUSTOM_1_1">
    <p:bg>
      <p:bgPr>
        <a:solidFill>
          <a:srgbClr val="081E3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93101" y="931599"/>
            <a:ext cx="1557800" cy="19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2622000" y="3328850"/>
            <a:ext cx="39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Computação Forense</a:t>
            </a:r>
            <a:endParaRPr sz="25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7050" y="173675"/>
            <a:ext cx="4411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400">
                <a:latin typeface="IBM Plex Sans"/>
                <a:ea typeface="IBM Plex Sans"/>
                <a:cs typeface="IBM Plex Sans"/>
                <a:sym typeface="IBM Plex Sans"/>
              </a:rPr>
              <a:t>SIN414 </a:t>
            </a:r>
            <a:endParaRPr b="1"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400">
                <a:latin typeface="IBM Plex Sans"/>
                <a:ea typeface="IBM Plex Sans"/>
                <a:cs typeface="IBM Plex Sans"/>
                <a:sym typeface="IBM Plex Sans"/>
              </a:rPr>
              <a:t> Auditoria e Segurança de Sistemas de Informação</a:t>
            </a:r>
            <a:endParaRPr b="1"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250350" y="1623425"/>
            <a:ext cx="4045200" cy="5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740">
                <a:latin typeface="IBM Plex Sans"/>
                <a:ea typeface="IBM Plex Sans"/>
                <a:cs typeface="IBM Plex Sans"/>
                <a:sym typeface="IBM Plex Sans"/>
              </a:rPr>
              <a:t>Computação Forense</a:t>
            </a:r>
            <a:endParaRPr b="1" sz="174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3356100" y="4793400"/>
            <a:ext cx="1215900" cy="3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140"/>
              <a:t>22/06/2022</a:t>
            </a:r>
            <a:endParaRPr b="1" sz="1140"/>
          </a:p>
        </p:txBody>
      </p:sp>
      <p:sp>
        <p:nvSpPr>
          <p:cNvPr id="32" name="Google Shape;32;p6"/>
          <p:cNvSpPr txBox="1"/>
          <p:nvPr/>
        </p:nvSpPr>
        <p:spPr>
          <a:xfrm>
            <a:off x="514350" y="2904525"/>
            <a:ext cx="3517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11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  <a:t>Ivan Leoni Vilas Boas </a:t>
            </a:r>
            <a: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2018009073</a:t>
            </a:r>
            <a:b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Leonardo Rodrigo de Sousa - </a:t>
            </a:r>
            <a: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  <a:t>2018015965</a:t>
            </a:r>
            <a:b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  <a:t>Lucas Tiense Blazzi - </a:t>
            </a: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2018003310</a:t>
            </a:r>
            <a:b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  <a:t>Thiago Marcelo Passos - </a:t>
            </a: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2018002850</a:t>
            </a:r>
            <a:br>
              <a:rPr b="1" lang="pt-BR" sz="1100">
                <a:latin typeface="IBM Plex Sans"/>
                <a:ea typeface="IBM Plex Sans"/>
                <a:cs typeface="IBM Plex Sans"/>
                <a:sym typeface="IBM Plex Sans"/>
              </a:rPr>
            </a:b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aplicados na perícia forense digital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567350" y="137986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IBM Plex Sans"/>
                <a:ea typeface="IBM Plex Sans"/>
                <a:cs typeface="IBM Plex Sans"/>
                <a:sym typeface="IBM Plex Sans"/>
              </a:rPr>
              <a:t>Exames em imagens digitais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5521850" y="366301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mídias de armazenamento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5521850" y="137986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locais de internet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600225" y="439812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redes de computadores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5521850" y="439817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computação embarcada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5521850" y="288902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equipamentos portáteis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00225" y="288901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computação em nuvem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5521850" y="2134450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detecção de intrusão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567350" y="2134438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malwares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600175" y="364357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dados criptografados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4" name="Google Shape;1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563" y="2203312"/>
            <a:ext cx="1471225" cy="1710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5"/>
          <p:cNvCxnSpPr>
            <a:stCxn id="124" idx="3"/>
            <a:endCxn id="134" idx="1"/>
          </p:cNvCxnSpPr>
          <p:nvPr/>
        </p:nvCxnSpPr>
        <p:spPr>
          <a:xfrm>
            <a:off x="3267650" y="1549513"/>
            <a:ext cx="408000" cy="15093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5"/>
          <p:cNvCxnSpPr>
            <a:stCxn id="126" idx="1"/>
            <a:endCxn id="134" idx="3"/>
          </p:cNvCxnSpPr>
          <p:nvPr/>
        </p:nvCxnSpPr>
        <p:spPr>
          <a:xfrm flipH="1">
            <a:off x="5146850" y="1549513"/>
            <a:ext cx="375000" cy="1509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5"/>
          <p:cNvCxnSpPr>
            <a:stCxn id="131" idx="1"/>
            <a:endCxn id="134" idx="3"/>
          </p:cNvCxnSpPr>
          <p:nvPr/>
        </p:nvCxnSpPr>
        <p:spPr>
          <a:xfrm flipH="1">
            <a:off x="5146850" y="2304100"/>
            <a:ext cx="375000" cy="7545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5"/>
          <p:cNvCxnSpPr>
            <a:stCxn id="132" idx="3"/>
            <a:endCxn id="134" idx="1"/>
          </p:cNvCxnSpPr>
          <p:nvPr/>
        </p:nvCxnSpPr>
        <p:spPr>
          <a:xfrm>
            <a:off x="3267650" y="2304088"/>
            <a:ext cx="408000" cy="7545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5"/>
          <p:cNvCxnSpPr>
            <a:stCxn id="130" idx="3"/>
            <a:endCxn id="134" idx="1"/>
          </p:cNvCxnSpPr>
          <p:nvPr/>
        </p:nvCxnSpPr>
        <p:spPr>
          <a:xfrm>
            <a:off x="3300525" y="3058663"/>
            <a:ext cx="3750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5"/>
          <p:cNvCxnSpPr>
            <a:stCxn id="133" idx="3"/>
            <a:endCxn id="134" idx="1"/>
          </p:cNvCxnSpPr>
          <p:nvPr/>
        </p:nvCxnSpPr>
        <p:spPr>
          <a:xfrm flipH="1" rot="10800000">
            <a:off x="3300475" y="3058725"/>
            <a:ext cx="375000" cy="754500"/>
          </a:xfrm>
          <a:prstGeom prst="bentConnector3">
            <a:avLst>
              <a:gd fmla="val 457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5"/>
          <p:cNvCxnSpPr>
            <a:stCxn id="127" idx="3"/>
            <a:endCxn id="134" idx="1"/>
          </p:cNvCxnSpPr>
          <p:nvPr/>
        </p:nvCxnSpPr>
        <p:spPr>
          <a:xfrm flipH="1" rot="10800000">
            <a:off x="3300525" y="3058775"/>
            <a:ext cx="375000" cy="1509000"/>
          </a:xfrm>
          <a:prstGeom prst="bentConnector3">
            <a:avLst>
              <a:gd fmla="val 456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5"/>
          <p:cNvCxnSpPr>
            <a:stCxn id="134" idx="3"/>
            <a:endCxn id="129" idx="1"/>
          </p:cNvCxnSpPr>
          <p:nvPr/>
        </p:nvCxnSpPr>
        <p:spPr>
          <a:xfrm>
            <a:off x="5146788" y="3058674"/>
            <a:ext cx="3750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5"/>
          <p:cNvCxnSpPr>
            <a:stCxn id="134" idx="3"/>
            <a:endCxn id="125" idx="1"/>
          </p:cNvCxnSpPr>
          <p:nvPr/>
        </p:nvCxnSpPr>
        <p:spPr>
          <a:xfrm>
            <a:off x="5146788" y="3058674"/>
            <a:ext cx="375000" cy="7740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5"/>
          <p:cNvCxnSpPr>
            <a:stCxn id="134" idx="3"/>
            <a:endCxn id="128" idx="1"/>
          </p:cNvCxnSpPr>
          <p:nvPr/>
        </p:nvCxnSpPr>
        <p:spPr>
          <a:xfrm>
            <a:off x="5146788" y="3058674"/>
            <a:ext cx="375000" cy="1509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aplicados na perícia forense digital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567350" y="137986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IBM Plex Sans"/>
                <a:ea typeface="IBM Plex Sans"/>
                <a:cs typeface="IBM Plex Sans"/>
                <a:sym typeface="IBM Plex Sans"/>
              </a:rPr>
              <a:t>Exames em imagens digitais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5521850" y="3663025"/>
            <a:ext cx="2753100" cy="33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mídias de armazenamento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5521850" y="137986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locais de internet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600225" y="439812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redes de computadores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5521850" y="439817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computação embarcada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5521850" y="288902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equipamentos portáteis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600225" y="2889013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computação em nuvem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5521850" y="2134450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detecção de intrusão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567350" y="2134438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malwares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600175" y="3643575"/>
            <a:ext cx="2700300" cy="33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dados criptografados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563" y="2203312"/>
            <a:ext cx="1471225" cy="1710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6"/>
          <p:cNvCxnSpPr>
            <a:stCxn id="151" idx="3"/>
            <a:endCxn id="161" idx="1"/>
          </p:cNvCxnSpPr>
          <p:nvPr/>
        </p:nvCxnSpPr>
        <p:spPr>
          <a:xfrm>
            <a:off x="3267650" y="1549513"/>
            <a:ext cx="408000" cy="15093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6"/>
          <p:cNvCxnSpPr>
            <a:stCxn id="153" idx="1"/>
            <a:endCxn id="161" idx="3"/>
          </p:cNvCxnSpPr>
          <p:nvPr/>
        </p:nvCxnSpPr>
        <p:spPr>
          <a:xfrm flipH="1">
            <a:off x="5146850" y="1549513"/>
            <a:ext cx="375000" cy="1509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6"/>
          <p:cNvCxnSpPr>
            <a:stCxn id="158" idx="1"/>
            <a:endCxn id="161" idx="3"/>
          </p:cNvCxnSpPr>
          <p:nvPr/>
        </p:nvCxnSpPr>
        <p:spPr>
          <a:xfrm flipH="1">
            <a:off x="5146850" y="2304100"/>
            <a:ext cx="375000" cy="7545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6"/>
          <p:cNvCxnSpPr>
            <a:stCxn id="159" idx="3"/>
            <a:endCxn id="161" idx="1"/>
          </p:cNvCxnSpPr>
          <p:nvPr/>
        </p:nvCxnSpPr>
        <p:spPr>
          <a:xfrm>
            <a:off x="3267650" y="2304088"/>
            <a:ext cx="408000" cy="7545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6"/>
          <p:cNvCxnSpPr>
            <a:stCxn id="157" idx="3"/>
            <a:endCxn id="161" idx="1"/>
          </p:cNvCxnSpPr>
          <p:nvPr/>
        </p:nvCxnSpPr>
        <p:spPr>
          <a:xfrm>
            <a:off x="3300525" y="3058663"/>
            <a:ext cx="3750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6"/>
          <p:cNvCxnSpPr>
            <a:stCxn id="160" idx="3"/>
            <a:endCxn id="161" idx="1"/>
          </p:cNvCxnSpPr>
          <p:nvPr/>
        </p:nvCxnSpPr>
        <p:spPr>
          <a:xfrm flipH="1" rot="10800000">
            <a:off x="3300475" y="3058725"/>
            <a:ext cx="375000" cy="754500"/>
          </a:xfrm>
          <a:prstGeom prst="bentConnector3">
            <a:avLst>
              <a:gd fmla="val 457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6"/>
          <p:cNvCxnSpPr>
            <a:stCxn id="154" idx="3"/>
            <a:endCxn id="161" idx="1"/>
          </p:cNvCxnSpPr>
          <p:nvPr/>
        </p:nvCxnSpPr>
        <p:spPr>
          <a:xfrm flipH="1" rot="10800000">
            <a:off x="3300525" y="3058775"/>
            <a:ext cx="375000" cy="1509000"/>
          </a:xfrm>
          <a:prstGeom prst="bentConnector3">
            <a:avLst>
              <a:gd fmla="val 456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6"/>
          <p:cNvCxnSpPr>
            <a:stCxn id="161" idx="3"/>
            <a:endCxn id="156" idx="1"/>
          </p:cNvCxnSpPr>
          <p:nvPr/>
        </p:nvCxnSpPr>
        <p:spPr>
          <a:xfrm>
            <a:off x="5146788" y="3058674"/>
            <a:ext cx="3750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6"/>
          <p:cNvCxnSpPr>
            <a:stCxn id="161" idx="3"/>
            <a:endCxn id="152" idx="1"/>
          </p:cNvCxnSpPr>
          <p:nvPr/>
        </p:nvCxnSpPr>
        <p:spPr>
          <a:xfrm>
            <a:off x="5146788" y="3058674"/>
            <a:ext cx="375000" cy="7740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6"/>
          <p:cNvCxnSpPr>
            <a:stCxn id="161" idx="3"/>
            <a:endCxn id="155" idx="1"/>
          </p:cNvCxnSpPr>
          <p:nvPr/>
        </p:nvCxnSpPr>
        <p:spPr>
          <a:xfrm>
            <a:off x="5146788" y="3058674"/>
            <a:ext cx="375000" cy="1509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1569150" y="4039125"/>
            <a:ext cx="600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mídia de armazenamento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mídias de armazenamento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1475213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Preservação</a:t>
            </a: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dos dados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3735438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Extração dos dados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85" name="Google Shape;185;p18"/>
          <p:cNvCxnSpPr>
            <a:stCxn id="183" idx="3"/>
            <a:endCxn id="184" idx="1"/>
          </p:cNvCxnSpPr>
          <p:nvPr/>
        </p:nvCxnSpPr>
        <p:spPr>
          <a:xfrm>
            <a:off x="3148313" y="1598550"/>
            <a:ext cx="5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18"/>
          <p:cNvSpPr/>
          <p:nvPr/>
        </p:nvSpPr>
        <p:spPr>
          <a:xfrm>
            <a:off x="5995663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Análise dos dados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87" name="Google Shape;187;p18"/>
          <p:cNvCxnSpPr>
            <a:stCxn id="184" idx="3"/>
            <a:endCxn id="186" idx="1"/>
          </p:cNvCxnSpPr>
          <p:nvPr/>
        </p:nvCxnSpPr>
        <p:spPr>
          <a:xfrm>
            <a:off x="5408538" y="1598550"/>
            <a:ext cx="5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00" y="2945700"/>
            <a:ext cx="2417749" cy="15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1044225" y="4522600"/>
            <a:ext cx="26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Tableu TD2U Forensic Duplicator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525" y="2526275"/>
            <a:ext cx="2331250" cy="19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5529400" y="4522600"/>
            <a:ext cx="26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OSFClone - Open Source OSForensics Software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mídias de armazenamento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87" y="2734328"/>
            <a:ext cx="2779600" cy="165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675" y="2012637"/>
            <a:ext cx="1855100" cy="26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1475213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Preservação dos dados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3735438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Extração dos dados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2" name="Google Shape;202;p19"/>
          <p:cNvCxnSpPr>
            <a:stCxn id="200" idx="3"/>
            <a:endCxn id="201" idx="1"/>
          </p:cNvCxnSpPr>
          <p:nvPr/>
        </p:nvCxnSpPr>
        <p:spPr>
          <a:xfrm>
            <a:off x="3148313" y="1598550"/>
            <a:ext cx="5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9"/>
          <p:cNvSpPr/>
          <p:nvPr/>
        </p:nvSpPr>
        <p:spPr>
          <a:xfrm>
            <a:off x="5995663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Análise dos dados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4" name="Google Shape;204;p19"/>
          <p:cNvCxnSpPr>
            <a:stCxn id="201" idx="3"/>
            <a:endCxn id="203" idx="1"/>
          </p:cNvCxnSpPr>
          <p:nvPr/>
        </p:nvCxnSpPr>
        <p:spPr>
          <a:xfrm>
            <a:off x="5408538" y="1598550"/>
            <a:ext cx="5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19"/>
          <p:cNvSpPr txBox="1"/>
          <p:nvPr/>
        </p:nvSpPr>
        <p:spPr>
          <a:xfrm>
            <a:off x="1420038" y="4446950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Magic Number - Assinatura de formato de arquivo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5442463" y="4698475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Tabela de magic numbers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mídias de armazenamento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1475213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Preservação dos dados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3735438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Extração dos dados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5" name="Google Shape;215;p20"/>
          <p:cNvCxnSpPr>
            <a:stCxn id="213" idx="3"/>
            <a:endCxn id="214" idx="1"/>
          </p:cNvCxnSpPr>
          <p:nvPr/>
        </p:nvCxnSpPr>
        <p:spPr>
          <a:xfrm>
            <a:off x="3148313" y="1598550"/>
            <a:ext cx="5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0"/>
          <p:cNvSpPr/>
          <p:nvPr/>
        </p:nvSpPr>
        <p:spPr>
          <a:xfrm>
            <a:off x="5995663" y="1428900"/>
            <a:ext cx="1673100" cy="33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Análise dos dados</a:t>
            </a:r>
            <a:endParaRPr b="1"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7" name="Google Shape;217;p20"/>
          <p:cNvCxnSpPr>
            <a:stCxn id="214" idx="3"/>
            <a:endCxn id="216" idx="1"/>
          </p:cNvCxnSpPr>
          <p:nvPr/>
        </p:nvCxnSpPr>
        <p:spPr>
          <a:xfrm>
            <a:off x="5408538" y="1598550"/>
            <a:ext cx="5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75" y="2138463"/>
            <a:ext cx="4433699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713" y="3672400"/>
            <a:ext cx="2473621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49" y="2374675"/>
            <a:ext cx="2299065" cy="24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/>
        </p:nvSpPr>
        <p:spPr>
          <a:xfrm>
            <a:off x="1569150" y="4039125"/>
            <a:ext cx="600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redes de computadores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redes de computadores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038" y="1437868"/>
            <a:ext cx="6734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25" y="2609390"/>
            <a:ext cx="2637501" cy="20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/>
        </p:nvSpPr>
        <p:spPr>
          <a:xfrm>
            <a:off x="5240588" y="1053288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Switch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938" y="1162200"/>
            <a:ext cx="944950" cy="9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989663" y="991825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Roteador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38" y="2974150"/>
            <a:ext cx="3546375" cy="168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2"/>
          <p:cNvCxnSpPr>
            <a:stCxn id="232" idx="2"/>
            <a:endCxn id="233" idx="0"/>
          </p:cNvCxnSpPr>
          <p:nvPr/>
        </p:nvCxnSpPr>
        <p:spPr>
          <a:xfrm>
            <a:off x="6668773" y="1831469"/>
            <a:ext cx="0" cy="7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2"/>
          <p:cNvCxnSpPr>
            <a:stCxn id="235" idx="2"/>
            <a:endCxn id="237" idx="0"/>
          </p:cNvCxnSpPr>
          <p:nvPr/>
        </p:nvCxnSpPr>
        <p:spPr>
          <a:xfrm>
            <a:off x="2379412" y="2107150"/>
            <a:ext cx="0" cy="8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2"/>
          <p:cNvCxnSpPr/>
          <p:nvPr/>
        </p:nvCxnSpPr>
        <p:spPr>
          <a:xfrm>
            <a:off x="4572000" y="1554325"/>
            <a:ext cx="0" cy="3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2"/>
          <p:cNvSpPr txBox="1"/>
          <p:nvPr/>
        </p:nvSpPr>
        <p:spPr>
          <a:xfrm>
            <a:off x="5848425" y="4663225"/>
            <a:ext cx="16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MAC</a:t>
            </a: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→ porta física switch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1559050" y="4663225"/>
            <a:ext cx="16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IP </a:t>
            </a: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→ porta física roteador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1679900" y="3561375"/>
            <a:ext cx="16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Tabela de roteamento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redes de computadores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74" y="3652988"/>
            <a:ext cx="789875" cy="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525" y="910850"/>
            <a:ext cx="1280525" cy="12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88" y="2267662"/>
            <a:ext cx="1715900" cy="17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 txBox="1"/>
          <p:nvPr/>
        </p:nvSpPr>
        <p:spPr>
          <a:xfrm>
            <a:off x="-29324" y="1905513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Servidor de Aplicação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262" y="3252862"/>
            <a:ext cx="3350100" cy="131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1011" y="1843228"/>
            <a:ext cx="3350099" cy="113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3903" y="3036188"/>
            <a:ext cx="733150" cy="76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3"/>
          <p:cNvCxnSpPr>
            <a:stCxn id="255" idx="3"/>
            <a:endCxn id="251" idx="1"/>
          </p:cNvCxnSpPr>
          <p:nvPr/>
        </p:nvCxnSpPr>
        <p:spPr>
          <a:xfrm flipH="1" rot="10800000">
            <a:off x="6181110" y="1551007"/>
            <a:ext cx="1081500" cy="85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3"/>
          <p:cNvCxnSpPr>
            <a:stCxn id="252" idx="3"/>
            <a:endCxn id="255" idx="1"/>
          </p:cNvCxnSpPr>
          <p:nvPr/>
        </p:nvCxnSpPr>
        <p:spPr>
          <a:xfrm flipH="1" rot="10800000">
            <a:off x="2218388" y="2409212"/>
            <a:ext cx="612600" cy="7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3"/>
          <p:cNvCxnSpPr>
            <a:stCxn id="252" idx="3"/>
            <a:endCxn id="254" idx="1"/>
          </p:cNvCxnSpPr>
          <p:nvPr/>
        </p:nvCxnSpPr>
        <p:spPr>
          <a:xfrm>
            <a:off x="2218388" y="3125612"/>
            <a:ext cx="519900" cy="78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0" name="Google Shape;2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8513" y="3163505"/>
            <a:ext cx="733150" cy="607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/>
          <p:nvPr/>
        </p:nvSpPr>
        <p:spPr>
          <a:xfrm>
            <a:off x="7933138" y="3653000"/>
            <a:ext cx="68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IBM Plex Sans"/>
                <a:ea typeface="IBM Plex Sans"/>
                <a:cs typeface="IBM Plex Sans"/>
                <a:sym typeface="IBM Plex Sans"/>
              </a:rPr>
              <a:t>R</a:t>
            </a:r>
            <a:r>
              <a:rPr b="1" lang="pt-BR" sz="1600">
                <a:latin typeface="IBM Plex Sans"/>
                <a:ea typeface="IBM Plex Sans"/>
                <a:cs typeface="IBM Plex Sans"/>
                <a:sym typeface="IBM Plex Sans"/>
              </a:rPr>
              <a:t>FI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59438" y="2927200"/>
            <a:ext cx="733150" cy="7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/>
          <p:nvPr/>
        </p:nvSpPr>
        <p:spPr>
          <a:xfrm>
            <a:off x="7051863" y="2890675"/>
            <a:ext cx="1679100" cy="159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23"/>
          <p:cNvCxnSpPr>
            <a:endCxn id="263" idx="0"/>
          </p:cNvCxnSpPr>
          <p:nvPr/>
        </p:nvCxnSpPr>
        <p:spPr>
          <a:xfrm flipH="1">
            <a:off x="7891413" y="2191375"/>
            <a:ext cx="11400" cy="69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redes de computadores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754850"/>
            <a:ext cx="267253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54" y="1231979"/>
            <a:ext cx="3361301" cy="17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000" y="3635050"/>
            <a:ext cx="891450" cy="8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200" y="3635050"/>
            <a:ext cx="891450" cy="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431713" y="1754850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Servidor DHCP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5161301" y="908875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Servidor DNS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5161301" y="4526500"/>
            <a:ext cx="27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pt-BR" sz="9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Servidor de Autenticação</a:t>
            </a:r>
            <a:endParaRPr sz="9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1001113" y="4117050"/>
            <a:ext cx="16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endereço IP → MAC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5730700" y="3025713"/>
            <a:ext cx="16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IBM Plex Sans"/>
                <a:ea typeface="IBM Plex Sans"/>
                <a:cs typeface="IBM Plex Sans"/>
                <a:sym typeface="IBM Plex Sans"/>
              </a:rPr>
              <a:t>IP origem  → IP destino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698525" y="499225"/>
            <a:ext cx="41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Sumário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" name="Google Shape;39;p7"/>
          <p:cNvSpPr txBox="1"/>
          <p:nvPr/>
        </p:nvSpPr>
        <p:spPr>
          <a:xfrm>
            <a:off x="1137425" y="28437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Exames aplicados na perícia forense digital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2927124"/>
            <a:ext cx="185174" cy="2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/>
        </p:nvSpPr>
        <p:spPr>
          <a:xfrm>
            <a:off x="1137425" y="33168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 Light"/>
                <a:ea typeface="IBM Plex Sans Light"/>
                <a:cs typeface="IBM Plex Sans Light"/>
                <a:sym typeface="IBM Plex Sans Light"/>
              </a:rPr>
              <a:t>Integridade e judicialização 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3400224"/>
            <a:ext cx="185174" cy="2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1137425" y="37899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 Light"/>
                <a:ea typeface="IBM Plex Sans Light"/>
                <a:cs typeface="IBM Plex Sans Light"/>
                <a:sym typeface="IBM Plex Sans Light"/>
              </a:rPr>
              <a:t>Importância e problemas da computação forense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3873324"/>
            <a:ext cx="185174" cy="2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1137425" y="42630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 Light"/>
                <a:ea typeface="IBM Plex Sans Light"/>
                <a:cs typeface="IBM Plex Sans Light"/>
                <a:sym typeface="IBM Plex Sans Light"/>
              </a:rPr>
              <a:t>O futuro da computação forense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4346424"/>
            <a:ext cx="185174" cy="2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1137425" y="23706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 Light"/>
                <a:ea typeface="IBM Plex Sans Light"/>
                <a:cs typeface="IBM Plex Sans Light"/>
                <a:sym typeface="IBM Plex Sans Light"/>
              </a:rPr>
              <a:t>Processo da computação forense (ciclo de vida)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2454024"/>
            <a:ext cx="185174" cy="2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/>
        </p:nvSpPr>
        <p:spPr>
          <a:xfrm>
            <a:off x="1137425" y="18975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Crime Cibernéticos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1980924"/>
            <a:ext cx="185174" cy="2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/>
        </p:nvSpPr>
        <p:spPr>
          <a:xfrm>
            <a:off x="1137425" y="1424425"/>
            <a:ext cx="57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 Light"/>
                <a:ea typeface="IBM Plex Sans Light"/>
                <a:cs typeface="IBM Plex Sans Light"/>
                <a:sym typeface="IBM Plex Sans Light"/>
              </a:rPr>
              <a:t>Introdução 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5" y="1507824"/>
            <a:ext cx="185174" cy="2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>
            <a:off x="1569150" y="4039125"/>
            <a:ext cx="600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 em dados criptografados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dados criptografados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75" y="2077401"/>
            <a:ext cx="7154401" cy="254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833976" y="1436538"/>
            <a:ext cx="277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pt-BR" sz="13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Recuperação direta</a:t>
            </a:r>
            <a:endParaRPr b="1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dados criptografados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833976" y="1436538"/>
            <a:ext cx="277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pt-BR" sz="13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Recuperação pré-computada</a:t>
            </a:r>
            <a:endParaRPr b="1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975" y="2016274"/>
            <a:ext cx="4682375" cy="26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8132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‹#›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Exames em dados criptografados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833976" y="1436538"/>
            <a:ext cx="277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5652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pt-BR" sz="1300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Recuperação por tentativa</a:t>
            </a:r>
            <a:endParaRPr b="1"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575" y="2526396"/>
            <a:ext cx="4949673" cy="20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3984576" y="2149838"/>
            <a:ext cx="27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95652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000"/>
              <a:buFont typeface="IBM Plex Sans Light"/>
              <a:buChar char="●"/>
            </a:pPr>
            <a:r>
              <a:rPr lang="pt-BR" sz="1000">
                <a:solidFill>
                  <a:srgbClr val="303030"/>
                </a:solidFill>
                <a:highlight>
                  <a:srgbClr val="FFFFFF"/>
                </a:highlight>
                <a:latin typeface="IBM Plex Sans Light"/>
                <a:ea typeface="IBM Plex Sans Light"/>
                <a:cs typeface="IBM Plex Sans Light"/>
                <a:sym typeface="IBM Plex Sans Light"/>
              </a:rPr>
              <a:t>Tentativa guiada por dicionários</a:t>
            </a:r>
            <a:endParaRPr sz="1000"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698526" y="2149850"/>
            <a:ext cx="27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95652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000"/>
              <a:buFont typeface="IBM Plex Sans Light"/>
              <a:buChar char="●"/>
            </a:pPr>
            <a:r>
              <a:rPr lang="pt-BR" sz="1000">
                <a:solidFill>
                  <a:srgbClr val="303030"/>
                </a:solidFill>
                <a:highlight>
                  <a:srgbClr val="FFFFFF"/>
                </a:highlight>
                <a:latin typeface="IBM Plex Sans Light"/>
                <a:ea typeface="IBM Plex Sans Light"/>
                <a:cs typeface="IBM Plex Sans Light"/>
                <a:sym typeface="IBM Plex Sans Light"/>
              </a:rPr>
              <a:t>Tentativa por força bruta</a:t>
            </a:r>
            <a:endParaRPr sz="1000"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387" y="2639850"/>
            <a:ext cx="1771775" cy="15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/>
        </p:nvSpPr>
        <p:spPr>
          <a:xfrm>
            <a:off x="1569150" y="4039125"/>
            <a:ext cx="600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Integridade e Judicialização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Integridade e judicialização - legislação brasileira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833975" y="1436550"/>
            <a:ext cx="6626100" cy="30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Direitos:</a:t>
            </a:r>
            <a:endParaRPr b="1"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IBM Plex Sans"/>
              <a:buChar char="●"/>
            </a:pPr>
            <a:r>
              <a:rPr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Uso de todos meios legais, moralmente legítimos como prova de fato;</a:t>
            </a:r>
            <a:endParaRPr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IBM Plex Sans"/>
              <a:buChar char="●"/>
            </a:pPr>
            <a:r>
              <a:rPr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Impugnação da exatidão destes meios.</a:t>
            </a:r>
            <a:endParaRPr b="1"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Valor legal:</a:t>
            </a:r>
            <a:endParaRPr b="1"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IBM Plex Sans"/>
              <a:buChar char="●"/>
            </a:pPr>
            <a:r>
              <a:rPr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Autenticidade</a:t>
            </a:r>
            <a:endParaRPr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IBM Plex Sans"/>
              <a:buChar char="●"/>
            </a:pPr>
            <a:r>
              <a:rPr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Integridade</a:t>
            </a:r>
            <a:endParaRPr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400"/>
              <a:buFont typeface="IBM Plex Sans"/>
              <a:buChar char="●"/>
            </a:pPr>
            <a:r>
              <a:rPr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Cadeia de custódia</a:t>
            </a:r>
            <a:endParaRPr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pt-BR">
                <a:solidFill>
                  <a:srgbClr val="30303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OBS: Dados de terceiros precisam de ordem judicial para a coleta.</a:t>
            </a:r>
            <a:endParaRPr>
              <a:solidFill>
                <a:srgbClr val="30303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/>
        </p:nvSpPr>
        <p:spPr>
          <a:xfrm>
            <a:off x="1569150" y="4039125"/>
            <a:ext cx="600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Importância e futuro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Importância e problemas no cenário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740075" y="1302525"/>
            <a:ext cx="7704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Importância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 da computação forense: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 computação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forense tornou- se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hoje a maior ferramenta na investigação de crimes cibernéticos.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Acesso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às informações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 de qualquer dispositivo.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Problemas da computação forense: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Falta de profissionais especializados.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Aumento dos pontos de acesso a internet (IOT).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Garantir a validade das provas.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3125" y="2729188"/>
            <a:ext cx="1081725" cy="10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526" y="2829333"/>
            <a:ext cx="898825" cy="88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038" y="3940500"/>
            <a:ext cx="898825" cy="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4575" y="3940500"/>
            <a:ext cx="898826" cy="89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O futuro da computação forense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784475" y="1457950"/>
            <a:ext cx="753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Aumento dos ataques cibernéticos na pandemia.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Acesso de dados confidenciais em ambiente não controlado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Aumento da 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importância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 da computação forense no cenário empresarial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Aumento da demanda por profissionais.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Conclusão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795275" y="1104225"/>
            <a:ext cx="74253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</a:t>
            </a:r>
            <a:r>
              <a:rPr b="1"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computação forense</a:t>
            </a:r>
            <a:r>
              <a:rPr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é uma forte e importante aliada na investigação de atos ilegais:</a:t>
            </a:r>
            <a:endParaRPr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1E30"/>
              </a:buClr>
              <a:buSzPts val="1400"/>
              <a:buFont typeface="IBM Plex Sans"/>
              <a:buChar char="●"/>
            </a:pPr>
            <a:r>
              <a:rPr b="1"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Ajuda na solução, no combate e na prevenção crimes;</a:t>
            </a:r>
            <a:endParaRPr b="1"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1E30"/>
              </a:buClr>
              <a:buSzPts val="1400"/>
              <a:buChar char="●"/>
            </a:pPr>
            <a:r>
              <a:rPr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Contribui na </a:t>
            </a:r>
            <a:r>
              <a:rPr b="1"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evolução e melhorias de sistemas</a:t>
            </a:r>
            <a:r>
              <a:rPr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perante as falhas que podem ser encontradas na fase de exame.</a:t>
            </a:r>
            <a:endParaRPr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1E30"/>
              </a:buClr>
              <a:buSzPts val="1400"/>
              <a:buFont typeface="IBM Plex Sans"/>
              <a:buChar char="●"/>
            </a:pPr>
            <a:r>
              <a:rPr b="1"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Necessidade do profissional</a:t>
            </a:r>
            <a:r>
              <a:rPr lang="pt-BR">
                <a:solidFill>
                  <a:srgbClr val="08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ter conhecimento profundo de múltiplas áreas da T.I.</a:t>
            </a:r>
            <a:endParaRPr>
              <a:solidFill>
                <a:srgbClr val="08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/>
        </p:nvSpPr>
        <p:spPr>
          <a:xfrm>
            <a:off x="484338" y="53827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Introdução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3989856" y="775730"/>
            <a:ext cx="2836800" cy="3005700"/>
          </a:xfrm>
          <a:prstGeom prst="ellipse">
            <a:avLst/>
          </a:prstGeom>
          <a:solidFill>
            <a:srgbClr val="3C4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4357815" y="1909254"/>
            <a:ext cx="2117400" cy="1936500"/>
          </a:xfrm>
          <a:prstGeom prst="ellipse">
            <a:avLst/>
          </a:prstGeom>
          <a:solidFill>
            <a:srgbClr val="0C1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 txBox="1"/>
          <p:nvPr/>
        </p:nvSpPr>
        <p:spPr>
          <a:xfrm>
            <a:off x="4681284" y="2259313"/>
            <a:ext cx="1411800" cy="424500"/>
          </a:xfrm>
          <a:prstGeom prst="rect">
            <a:avLst/>
          </a:prstGeom>
          <a:solidFill>
            <a:srgbClr val="0C1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Criminologia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Forense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3126411" y="1503460"/>
            <a:ext cx="1115400" cy="615600"/>
          </a:xfrm>
          <a:prstGeom prst="ellipse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3234718" y="1643542"/>
            <a:ext cx="931800" cy="335400"/>
          </a:xfrm>
          <a:prstGeom prst="rect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Balística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2970939" y="2155224"/>
            <a:ext cx="1228800" cy="787200"/>
          </a:xfrm>
          <a:prstGeom prst="ellipse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 txBox="1"/>
          <p:nvPr/>
        </p:nvSpPr>
        <p:spPr>
          <a:xfrm>
            <a:off x="3114923" y="2333537"/>
            <a:ext cx="940800" cy="426000"/>
          </a:xfrm>
          <a:prstGeom prst="rect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Genética Biológica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3278065" y="830112"/>
            <a:ext cx="1384200" cy="637200"/>
          </a:xfrm>
          <a:prstGeom prst="ellipse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3421608" y="988860"/>
            <a:ext cx="1097100" cy="343800"/>
          </a:xfrm>
          <a:prstGeom prst="rect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Toxicologia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6574723" y="2233702"/>
            <a:ext cx="1477200" cy="615600"/>
          </a:xfrm>
          <a:prstGeom prst="ellipse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6711787" y="2399416"/>
            <a:ext cx="1203000" cy="284400"/>
          </a:xfrm>
          <a:prstGeom prst="rect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Antropologia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088913" y="795650"/>
            <a:ext cx="1722300" cy="636900"/>
          </a:xfrm>
          <a:prstGeom prst="ellipse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/>
        </p:nvSpPr>
        <p:spPr>
          <a:xfrm>
            <a:off x="6313512" y="980975"/>
            <a:ext cx="1203000" cy="335400"/>
          </a:xfrm>
          <a:prstGeom prst="rect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Psicologia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Psiquiátrica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6447763" y="1525325"/>
            <a:ext cx="1203000" cy="615600"/>
          </a:xfrm>
          <a:prstGeom prst="ellipse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6591276" y="1657498"/>
            <a:ext cx="974700" cy="351300"/>
          </a:xfrm>
          <a:prstGeom prst="rect">
            <a:avLst/>
          </a:prstGeom>
          <a:solidFill>
            <a:srgbClr val="6D76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Medicina Legal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4683558" y="1330846"/>
            <a:ext cx="1384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Ciências Forenses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4394426" y="2759400"/>
            <a:ext cx="2044200" cy="1936500"/>
          </a:xfrm>
          <a:prstGeom prst="ellipse">
            <a:avLst/>
          </a:prstGeom>
          <a:solidFill>
            <a:srgbClr val="0C1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4700250" y="3742909"/>
            <a:ext cx="1432500" cy="637200"/>
          </a:xfrm>
          <a:prstGeom prst="rect">
            <a:avLst/>
          </a:prstGeom>
          <a:solidFill>
            <a:srgbClr val="0C1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Ciências da Computação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8"/>
          <p:cNvSpPr/>
          <p:nvPr/>
        </p:nvSpPr>
        <p:spPr>
          <a:xfrm rot="-5400000">
            <a:off x="5059863" y="2397325"/>
            <a:ext cx="713400" cy="184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 txBox="1"/>
          <p:nvPr/>
        </p:nvSpPr>
        <p:spPr>
          <a:xfrm>
            <a:off x="4802312" y="3064963"/>
            <a:ext cx="1228500" cy="5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Computação Forense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763450" y="1249450"/>
            <a:ext cx="19212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0C1C34"/>
                </a:solidFill>
              </a:rPr>
              <a:t>Ciências </a:t>
            </a:r>
            <a:r>
              <a:rPr b="1" lang="pt-BR">
                <a:solidFill>
                  <a:srgbClr val="0C1C34"/>
                </a:solidFill>
              </a:rPr>
              <a:t>Forenses:</a:t>
            </a:r>
            <a:r>
              <a:rPr lang="pt-BR">
                <a:solidFill>
                  <a:srgbClr val="0C1C34"/>
                </a:solidFill>
              </a:rPr>
              <a:t> Conjunto de </a:t>
            </a:r>
            <a:r>
              <a:rPr lang="pt-BR" u="sng">
                <a:solidFill>
                  <a:srgbClr val="0C1C34"/>
                </a:solidFill>
              </a:rPr>
              <a:t>métodos e técnicas científicas </a:t>
            </a:r>
            <a:r>
              <a:rPr lang="pt-BR">
                <a:solidFill>
                  <a:srgbClr val="0C1C34"/>
                </a:solidFill>
              </a:rPr>
              <a:t>que contempla várias áreas do saber.</a:t>
            </a:r>
            <a:endParaRPr>
              <a:solidFill>
                <a:srgbClr val="0C1C3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 txBox="1"/>
          <p:nvPr/>
        </p:nvSpPr>
        <p:spPr>
          <a:xfrm>
            <a:off x="6475225" y="3074200"/>
            <a:ext cx="2117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rgbClr val="0C1C34"/>
                </a:solidFill>
              </a:rPr>
              <a:t>Computação Forense: </a:t>
            </a:r>
            <a:r>
              <a:rPr lang="pt-BR">
                <a:solidFill>
                  <a:srgbClr val="0C1C34"/>
                </a:solidFill>
              </a:rPr>
              <a:t>conjunto </a:t>
            </a:r>
            <a:r>
              <a:rPr lang="pt-BR">
                <a:solidFill>
                  <a:srgbClr val="0C1C34"/>
                </a:solidFill>
              </a:rPr>
              <a:t>formado</a:t>
            </a:r>
            <a:r>
              <a:rPr lang="pt-BR">
                <a:solidFill>
                  <a:srgbClr val="0C1C34"/>
                </a:solidFill>
              </a:rPr>
              <a:t> pela </a:t>
            </a:r>
            <a:r>
              <a:rPr lang="pt-BR">
                <a:solidFill>
                  <a:srgbClr val="0C1C34"/>
                </a:solidFill>
              </a:rPr>
              <a:t>área</a:t>
            </a:r>
            <a:r>
              <a:rPr lang="pt-BR">
                <a:solidFill>
                  <a:srgbClr val="0C1C34"/>
                </a:solidFill>
              </a:rPr>
              <a:t> da </a:t>
            </a:r>
            <a:r>
              <a:rPr lang="pt-BR" u="sng">
                <a:solidFill>
                  <a:srgbClr val="0C1C34"/>
                </a:solidFill>
              </a:rPr>
              <a:t>Computação</a:t>
            </a:r>
            <a:r>
              <a:rPr lang="pt-BR">
                <a:solidFill>
                  <a:srgbClr val="0C1C34"/>
                </a:solidFill>
              </a:rPr>
              <a:t> e da </a:t>
            </a:r>
            <a:r>
              <a:rPr lang="pt-BR" u="sng">
                <a:solidFill>
                  <a:srgbClr val="0C1C34"/>
                </a:solidFill>
              </a:rPr>
              <a:t>Criminologia. </a:t>
            </a:r>
            <a:r>
              <a:rPr lang="pt-BR">
                <a:solidFill>
                  <a:srgbClr val="0C1C34"/>
                </a:solidFill>
              </a:rPr>
              <a:t> Objetiva elucidar os </a:t>
            </a:r>
            <a:r>
              <a:rPr lang="pt-BR" u="sng">
                <a:solidFill>
                  <a:srgbClr val="0C1C34"/>
                </a:solidFill>
              </a:rPr>
              <a:t>crimes </a:t>
            </a:r>
            <a:r>
              <a:rPr lang="pt-BR" u="sng">
                <a:solidFill>
                  <a:srgbClr val="0C1C34"/>
                </a:solidFill>
              </a:rPr>
              <a:t>tecnológicos</a:t>
            </a:r>
            <a:endParaRPr u="sng"/>
          </a:p>
        </p:txBody>
      </p:sp>
      <p:sp>
        <p:nvSpPr>
          <p:cNvPr id="80" name="Google Shape;80;p8"/>
          <p:cNvSpPr txBox="1"/>
          <p:nvPr/>
        </p:nvSpPr>
        <p:spPr>
          <a:xfrm>
            <a:off x="748263" y="3261125"/>
            <a:ext cx="29388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C1C34"/>
                </a:solidFill>
              </a:rPr>
              <a:t>Criminologia Forense:</a:t>
            </a:r>
            <a:r>
              <a:rPr lang="pt-BR">
                <a:solidFill>
                  <a:srgbClr val="0C1C34"/>
                </a:solidFill>
              </a:rPr>
              <a:t> C</a:t>
            </a:r>
            <a:r>
              <a:rPr lang="pt-BR">
                <a:solidFill>
                  <a:srgbClr val="0C1C34"/>
                </a:solidFill>
              </a:rPr>
              <a:t>ampo da Ciências forense que </a:t>
            </a:r>
            <a:r>
              <a:rPr lang="pt-BR">
                <a:solidFill>
                  <a:srgbClr val="0C1C34"/>
                </a:solidFill>
              </a:rPr>
              <a:t>visa solucionar </a:t>
            </a:r>
            <a:r>
              <a:rPr lang="pt-BR" u="sng">
                <a:solidFill>
                  <a:srgbClr val="0C1C34"/>
                </a:solidFill>
              </a:rPr>
              <a:t>qualquer tipo de crime.</a:t>
            </a:r>
            <a:endParaRPr u="sng">
              <a:solidFill>
                <a:srgbClr val="0C1C3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/>
        </p:nvSpPr>
        <p:spPr>
          <a:xfrm>
            <a:off x="2680950" y="4031575"/>
            <a:ext cx="37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Crimes Cibernéticos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Crimes Cibernéticos 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763450" y="1249450"/>
            <a:ext cx="72603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1E30"/>
              </a:buClr>
              <a:buSzPts val="1400"/>
              <a:buChar char="➔"/>
            </a:pPr>
            <a:r>
              <a:rPr lang="pt-BR">
                <a:solidFill>
                  <a:srgbClr val="081E30"/>
                </a:solidFill>
              </a:rPr>
              <a:t>Crime cibernético é qualquer delito que seja cometido utilizando </a:t>
            </a:r>
            <a:r>
              <a:rPr lang="pt-BR" u="sng">
                <a:solidFill>
                  <a:srgbClr val="081E30"/>
                </a:solidFill>
              </a:rPr>
              <a:t>dispositivos e meios tecnológicos</a:t>
            </a:r>
            <a:r>
              <a:rPr lang="pt-BR">
                <a:solidFill>
                  <a:srgbClr val="081E30"/>
                </a:solidFill>
              </a:rPr>
              <a:t> e que gera prejuízos e danos a um sistema, uma rede, pessoa ou a uma organização.</a:t>
            </a:r>
            <a:endParaRPr>
              <a:solidFill>
                <a:srgbClr val="081E3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E3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081E3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81E30"/>
              </a:buClr>
              <a:buSzPts val="1400"/>
              <a:buChar char="➔"/>
            </a:pPr>
            <a:r>
              <a:rPr lang="pt-BR">
                <a:solidFill>
                  <a:srgbClr val="081E30"/>
                </a:solidFill>
              </a:rPr>
              <a:t>Ponto negativo do avanço tecnológico: </a:t>
            </a:r>
            <a:r>
              <a:rPr lang="pt-BR" sz="600">
                <a:solidFill>
                  <a:srgbClr val="081E30"/>
                </a:solidFill>
              </a:rPr>
              <a:t>            </a:t>
            </a:r>
            <a:r>
              <a:rPr lang="pt-BR">
                <a:solidFill>
                  <a:srgbClr val="081E30"/>
                </a:solidFill>
              </a:rPr>
              <a:t>Aumento de crimes cibernéticos</a:t>
            </a:r>
            <a:endParaRPr>
              <a:solidFill>
                <a:srgbClr val="081E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81E3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1E30"/>
              </a:buClr>
              <a:buSzPts val="1400"/>
              <a:buChar char="◆"/>
            </a:pPr>
            <a:r>
              <a:rPr lang="pt-BR" sz="1100">
                <a:solidFill>
                  <a:srgbClr val="081E30"/>
                </a:solidFill>
              </a:rPr>
              <a:t>Novas tecnologias                novas técnicas de cometer delitos</a:t>
            </a:r>
            <a:endParaRPr sz="1100">
              <a:solidFill>
                <a:srgbClr val="081E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81E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1E30"/>
              </a:buClr>
              <a:buSzPts val="1400"/>
              <a:buChar char="◆"/>
            </a:pPr>
            <a:r>
              <a:rPr lang="pt-BR" sz="1100">
                <a:solidFill>
                  <a:srgbClr val="081E30"/>
                </a:solidFill>
              </a:rPr>
              <a:t>Transferência de delitos:</a:t>
            </a:r>
            <a:r>
              <a:rPr b="1" lang="pt-BR" sz="1100">
                <a:solidFill>
                  <a:srgbClr val="081E30"/>
                </a:solidFill>
              </a:rPr>
              <a:t> Real</a:t>
            </a:r>
            <a:r>
              <a:rPr lang="pt-BR" sz="1100">
                <a:solidFill>
                  <a:srgbClr val="081E30"/>
                </a:solidFill>
              </a:rPr>
              <a:t>               </a:t>
            </a:r>
            <a:r>
              <a:rPr b="1" lang="pt-BR" sz="1100">
                <a:solidFill>
                  <a:srgbClr val="081E30"/>
                </a:solidFill>
              </a:rPr>
              <a:t>Virtual</a:t>
            </a:r>
            <a:endParaRPr b="1" sz="1100">
              <a:solidFill>
                <a:srgbClr val="081E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1E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1E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2" name="Google Shape;92;p10"/>
          <p:cNvSpPr/>
          <p:nvPr/>
        </p:nvSpPr>
        <p:spPr>
          <a:xfrm>
            <a:off x="2970375" y="3204800"/>
            <a:ext cx="442800" cy="1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3702450" y="3559550"/>
            <a:ext cx="442800" cy="1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4427075" y="2699650"/>
            <a:ext cx="198000" cy="345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Crimes Cibernéticos 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100" name="Google Shape;100;p11"/>
          <p:cNvGraphicFramePr/>
          <p:nvPr/>
        </p:nvGraphicFramePr>
        <p:xfrm>
          <a:off x="623400" y="114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{B9EEE387-F125-4BC0-B383-871EB36D9BFF}</a:tableStyleId>
              </a:tblPr>
              <a:tblGrid>
                <a:gridCol w="1434525"/>
                <a:gridCol w="3108525"/>
                <a:gridCol w="3354150"/>
              </a:tblGrid>
              <a:tr h="387350">
                <a:tc gridSpan="3"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Classificação dos Crimes Cibernéticos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1E30"/>
                    </a:solidFill>
                  </a:tcPr>
                </a:tc>
                <a:tc hMerge="1"/>
                <a:tc hMerge="1"/>
              </a:tr>
              <a:tr h="38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Características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1C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FERRAMENTA DE APOIO - Impuros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1C3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>
                          <a:solidFill>
                            <a:schemeClr val="lt1"/>
                          </a:solidFill>
                        </a:rPr>
                        <a:t>CONDIÇÃO NECESSÁRIA - Puros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1C34"/>
                    </a:solidFill>
                  </a:tcPr>
                </a:tc>
              </a:tr>
              <a:tr h="73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081E30"/>
                          </a:solidFill>
                        </a:rPr>
                        <a:t>Equipamento tecnológico </a:t>
                      </a:r>
                      <a:endParaRPr b="1"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É apenas um instrumento facilitador. Os crimes existiriam mesmo sem o instrumento.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É fundamental para o cometimento. Sem o instrumento não haveria crime.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081E30"/>
                          </a:solidFill>
                        </a:rPr>
                        <a:t>Alvo </a:t>
                      </a:r>
                      <a:endParaRPr b="1"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Normalmente direcionados </a:t>
                      </a:r>
                      <a:r>
                        <a:rPr lang="pt-BR">
                          <a:solidFill>
                            <a:srgbClr val="081E30"/>
                          </a:solidFill>
                        </a:rPr>
                        <a:t>às pessoas</a:t>
                      </a:r>
                      <a:r>
                        <a:rPr lang="pt-BR">
                          <a:solidFill>
                            <a:srgbClr val="081E30"/>
                          </a:solidFill>
                        </a:rPr>
                        <a:t> ou grupos de pessoas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Normalmente são direcionados a outros dispositivos, redes, sistemas e dados.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081E30"/>
                          </a:solidFill>
                        </a:rPr>
                        <a:t>Regularização</a:t>
                      </a:r>
                      <a:endParaRPr b="1"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Já existem leis Brasileiras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Ainda não existem leis e garantias.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rgbClr val="081E30"/>
                          </a:solidFill>
                        </a:rPr>
                        <a:t>Exemplos</a:t>
                      </a:r>
                      <a:endParaRPr b="1"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Pedofilia, ameaça, racismo, corrupção, </a:t>
                      </a:r>
                      <a:r>
                        <a:rPr lang="pt-BR">
                          <a:solidFill>
                            <a:srgbClr val="081E30"/>
                          </a:solidFill>
                        </a:rPr>
                        <a:t>pornografia infatil, </a:t>
                      </a:r>
                      <a:r>
                        <a:rPr lang="pt-BR">
                          <a:solidFill>
                            <a:srgbClr val="081E30"/>
                          </a:solidFill>
                        </a:rPr>
                        <a:t>etc.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rgbClr val="081E30"/>
                          </a:solidFill>
                        </a:rPr>
                        <a:t>Invasões, a</a:t>
                      </a:r>
                      <a:r>
                        <a:rPr lang="pt-BR">
                          <a:solidFill>
                            <a:srgbClr val="081E30"/>
                          </a:solidFill>
                        </a:rPr>
                        <a:t>taque com ransomwares, contaminação por vírus, roubo de senhas e informações pessoais, etc.</a:t>
                      </a:r>
                      <a:endParaRPr>
                        <a:solidFill>
                          <a:srgbClr val="081E3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/>
          <p:nvPr/>
        </p:nvSpPr>
        <p:spPr>
          <a:xfrm>
            <a:off x="2680950" y="4031575"/>
            <a:ext cx="37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Ciclo de Vida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/>
        </p:nvSpPr>
        <p:spPr>
          <a:xfrm>
            <a:off x="698525" y="4992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IBM Plex Sans"/>
                <a:ea typeface="IBM Plex Sans"/>
                <a:cs typeface="IBM Plex Sans"/>
                <a:sym typeface="IBM Plex Sans"/>
              </a:rPr>
              <a:t>Processo da computação forense (ciclo de vida)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425" y="1180638"/>
            <a:ext cx="6339150" cy="2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1402350" y="3552850"/>
            <a:ext cx="633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IBM Plex Sans"/>
                <a:ea typeface="IBM Plex Sans"/>
                <a:cs typeface="IBM Plex Sans"/>
                <a:sym typeface="IBM Plex Sans"/>
              </a:rPr>
              <a:t>Coleta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: plano de aquisição, coleta dos dados, verificação de integridade.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IBM Plex Sans"/>
                <a:ea typeface="IBM Plex Sans"/>
                <a:cs typeface="IBM Plex Sans"/>
                <a:sym typeface="IBM Plex Sans"/>
              </a:rPr>
              <a:t>Exame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: exame sobre os dados coletados para separar dados relevantes.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IBM Plex Sans"/>
                <a:ea typeface="IBM Plex Sans"/>
                <a:cs typeface="IBM Plex Sans"/>
                <a:sym typeface="IBM Plex Sans"/>
              </a:rPr>
              <a:t>Análise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: analisar as informações e tirar conclusões em cima dos dados.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IBM Plex Sans"/>
                <a:ea typeface="IBM Plex Sans"/>
                <a:cs typeface="IBM Plex Sans"/>
                <a:sym typeface="IBM Plex Sans"/>
              </a:rPr>
              <a:t>Relatórios</a:t>
            </a:r>
            <a:r>
              <a:rPr lang="pt-BR">
                <a:latin typeface="IBM Plex Sans"/>
                <a:ea typeface="IBM Plex Sans"/>
                <a:cs typeface="IBM Plex Sans"/>
                <a:sym typeface="IBM Plex Sans"/>
              </a:rPr>
              <a:t>: preparação e na apresentação formal dos resultados da análise.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/>
        </p:nvSpPr>
        <p:spPr>
          <a:xfrm>
            <a:off x="2680950" y="4031575"/>
            <a:ext cx="37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Exames</a:t>
            </a:r>
            <a:endParaRPr b="1" sz="2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